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sldIdLst>
    <p:sldId id="261" r:id="rId5"/>
    <p:sldId id="281" r:id="rId6"/>
    <p:sldId id="262" r:id="rId7"/>
    <p:sldId id="266" r:id="rId8"/>
    <p:sldId id="267" r:id="rId9"/>
    <p:sldId id="268" r:id="rId10"/>
    <p:sldId id="282" r:id="rId11"/>
    <p:sldId id="269" r:id="rId12"/>
    <p:sldId id="270" r:id="rId13"/>
    <p:sldId id="284" r:id="rId14"/>
    <p:sldId id="283" r:id="rId15"/>
    <p:sldId id="271" r:id="rId16"/>
    <p:sldId id="272" r:id="rId17"/>
    <p:sldId id="273" r:id="rId18"/>
    <p:sldId id="274" r:id="rId19"/>
    <p:sldId id="285" r:id="rId20"/>
    <p:sldId id="276" r:id="rId21"/>
    <p:sldId id="277" r:id="rId22"/>
    <p:sldId id="280" r:id="rId23"/>
    <p:sldId id="279" r:id="rId24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3B2F"/>
    <a:srgbClr val="9ABE7E"/>
    <a:srgbClr val="DCE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9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325123"/>
            <a:ext cx="8793480" cy="850391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1176501"/>
            <a:ext cx="7475220" cy="390144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5159519"/>
            <a:ext cx="6575895" cy="185088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884" indent="0" algn="ctr">
              <a:buNone/>
              <a:defRPr sz="1650"/>
            </a:lvl2pPr>
            <a:lvl3pPr marL="685766" indent="0" algn="ctr">
              <a:buNone/>
              <a:defRPr sz="1650"/>
            </a:lvl3pPr>
            <a:lvl4pPr marL="1028649" indent="0" algn="ctr">
              <a:buNone/>
              <a:defRPr sz="1500"/>
            </a:lvl4pPr>
            <a:lvl5pPr marL="1371532" indent="0" algn="ctr">
              <a:buNone/>
              <a:defRPr sz="1500"/>
            </a:lvl5pPr>
            <a:lvl6pPr marL="1714415" indent="0" algn="ctr">
              <a:buNone/>
              <a:defRPr sz="1500"/>
            </a:lvl6pPr>
            <a:lvl7pPr marL="2057297" indent="0" algn="ctr">
              <a:buNone/>
              <a:defRPr sz="1500"/>
            </a:lvl7pPr>
            <a:lvl8pPr marL="2400180" indent="0" algn="ctr">
              <a:buNone/>
              <a:defRPr sz="1500"/>
            </a:lvl8pPr>
            <a:lvl9pPr marL="2743064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8" y="49784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02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5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1016000"/>
            <a:ext cx="1743075" cy="721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1016000"/>
            <a:ext cx="5572125" cy="721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6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564767"/>
            <a:ext cx="7475220" cy="390144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5539360"/>
            <a:ext cx="6576822" cy="1818408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3" y="5360544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8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743199"/>
            <a:ext cx="3566160" cy="53644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743200"/>
            <a:ext cx="3566160" cy="53644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668681"/>
            <a:ext cx="356616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3628644"/>
            <a:ext cx="3566160" cy="45110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2665376"/>
            <a:ext cx="356616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3625763"/>
            <a:ext cx="3566160" cy="45110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2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7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4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463040"/>
            <a:ext cx="294894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1463040"/>
            <a:ext cx="3909060" cy="62179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3779520"/>
            <a:ext cx="2948940" cy="4023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463040"/>
            <a:ext cx="294894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1426463"/>
            <a:ext cx="4574286" cy="64008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3779520"/>
            <a:ext cx="2948940" cy="38404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325123"/>
            <a:ext cx="8793480" cy="850391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812800"/>
            <a:ext cx="7406640" cy="180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743200"/>
            <a:ext cx="7404653" cy="53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8" y="8298445"/>
            <a:ext cx="174680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4" y="8298445"/>
            <a:ext cx="353833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51" y="8298445"/>
            <a:ext cx="127966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0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1" indent="-137153" algn="l" defTabSz="685766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884" indent="-137153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13" indent="-137153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43" indent="-137153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072" indent="-137153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99940" indent="-171441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29" indent="-171441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18" indent="-171441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06" indent="-171441" algn="l" defTabSz="685766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UdtyyVsvdA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X_ykMSWmNQ?feature=oembed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6818187"/>
            <a:ext cx="9144000" cy="1227922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A9259E1-97E1-44DF-9E7D-AC27CE68A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" y="8157199"/>
            <a:ext cx="1874904" cy="9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67E169-4A90-4110-BDC5-996F1F80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30" y="6752233"/>
            <a:ext cx="7939696" cy="16831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rgbClr val="5A3B2F"/>
                </a:solidFill>
                <a:latin typeface="Calibri"/>
                <a:cs typeface="Calibri"/>
              </a:rPr>
              <a:t>Manual de </a:t>
            </a:r>
            <a:r>
              <a:rPr lang="es-MX" sz="8000" b="1" dirty="0">
                <a:solidFill>
                  <a:srgbClr val="5A3B2F"/>
                </a:solidFill>
                <a:latin typeface="Calibri"/>
                <a:cs typeface="Calibri"/>
              </a:rPr>
              <a:t>Usuario</a:t>
            </a:r>
            <a:r>
              <a:rPr lang="es-MX" sz="8000" b="1" dirty="0">
                <a:latin typeface="Calibri"/>
                <a:cs typeface="Calibri"/>
              </a:rPr>
              <a:t> </a:t>
            </a:r>
            <a:br>
              <a:rPr lang="es-MX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MX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1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8ED5B3D4-E697-48FF-834B-8EDB55AB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78" y="986775"/>
            <a:ext cx="5593011" cy="44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33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PASO 6.2:  </a:t>
            </a:r>
            <a:r>
              <a:rPr lang="en-US" sz="3000" b="1" err="1">
                <a:solidFill>
                  <a:srgbClr val="5A3B2F"/>
                </a:solidFill>
                <a:latin typeface="Calibri"/>
                <a:cs typeface="Calibri"/>
              </a:rPr>
              <a:t>Fotos</a:t>
            </a:r>
            <a:br>
              <a:rPr lang="en-US"/>
            </a:b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pedirá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que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tomen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una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foto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representativa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del sitio,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usando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su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mochila para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darnos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una idea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relativa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del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tamaño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 </a:t>
            </a:r>
            <a:endParaRPr lang="en-US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3655" indent="0">
              <a:buNone/>
            </a:pP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Luego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si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posible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tome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fotos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adicionales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fuente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la piscina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más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grande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y el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paisaje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vegetación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3655" indent="0">
              <a:buNone/>
            </a:pP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6" name="Picture 6" descr="A person standing on a dry grass field&#10;&#10;Description generated with very high confidence">
            <a:extLst>
              <a:ext uri="{FF2B5EF4-FFF2-40B4-BE49-F238E27FC236}">
                <a16:creationId xmlns:a16="http://schemas.microsoft.com/office/drawing/2014/main" id="{44B99CE0-5AD0-43DE-85D4-8CD4DFC6C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54" y="5894433"/>
            <a:ext cx="4028007" cy="30137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3723CF7-1579-4CAE-A651-682F6409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50" y="5893828"/>
            <a:ext cx="3973334" cy="30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1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26697"/>
            <a:ext cx="8795260" cy="5677933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6.3: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Información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la Fuente de Agua</a:t>
            </a:r>
            <a:endParaRPr lang="en-US"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Se le pedirá información sobre la fuente de agua. Si conoce bien el área, comparta sus conocimientos sobre cómo es la fuente en general.</a:t>
            </a:r>
            <a:endParaRPr lang="es">
              <a:solidFill>
                <a:srgbClr val="FFFFFF"/>
              </a:solidFill>
              <a:latin typeface="Corbel" panose="020B0503020204020204"/>
              <a:cs typeface="Calibri"/>
            </a:endParaRPr>
          </a:p>
          <a:p>
            <a:pPr marL="33655" indent="0">
              <a:buNone/>
            </a:pPr>
            <a:endParaRPr lang="e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
Incluso si es tu primera vez en el área, puedes contarnos sobre la humedad hoy, y la longitud y el ancho de las piscinas más grandes.</a:t>
            </a:r>
            <a:endParaRPr lang="es"/>
          </a:p>
          <a:p>
            <a:pPr marL="33655" indent="0" fontAlgn="base">
              <a:buNone/>
            </a:pP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3" name="Online Media 2" title="estimating open water_no sound">
            <a:hlinkClick r:id="" action="ppaction://media"/>
            <a:extLst>
              <a:ext uri="{FF2B5EF4-FFF2-40B4-BE49-F238E27FC236}">
                <a16:creationId xmlns:a16="http://schemas.microsoft.com/office/drawing/2014/main" id="{7EB74F3A-0F16-4D87-94E4-F4817DB2A3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99576" y="4763453"/>
            <a:ext cx="5240289" cy="29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outdoor, dry, wild dog&#10;&#10;Description automatically generated">
            <a:extLst>
              <a:ext uri="{FF2B5EF4-FFF2-40B4-BE49-F238E27FC236}">
                <a16:creationId xmlns:a16="http://schemas.microsoft.com/office/drawing/2014/main" id="{FFC59D0D-8C0A-4CFB-AD26-DF99E643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698" y="7079899"/>
            <a:ext cx="2165246" cy="1897163"/>
          </a:xfrm>
          <a:prstGeom prst="rect">
            <a:avLst/>
          </a:prstGeom>
        </p:spPr>
      </p:pic>
      <p:pic>
        <p:nvPicPr>
          <p:cNvPr id="6" name="Picture 15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A292AB4C-1F75-4A98-9533-2EA4F874F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8" t="7706" r="23890" b="8427"/>
          <a:stretch/>
        </p:blipFill>
        <p:spPr>
          <a:xfrm>
            <a:off x="955961" y="4953708"/>
            <a:ext cx="2055520" cy="1954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048234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6.4: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Estructuras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hechas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por Humanos</a:t>
            </a:r>
          </a:p>
          <a:p>
            <a:pPr marL="33655" indent="0">
              <a:buNone/>
            </a:pP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 le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pedirá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que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detecte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identifique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las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siguientes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estructuras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hechas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por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humanos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como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:</a:t>
            </a:r>
            <a:endParaRPr lang="en-US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3655" indent="0">
              <a:buNone/>
            </a:pP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45720" indent="0">
              <a:buNone/>
            </a:pPr>
            <a:endParaRPr lang="en-US" sz="16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EDCFE-8EE7-49DD-8D3E-E4037FDEC5E1}"/>
              </a:ext>
            </a:extLst>
          </p:cNvPr>
          <p:cNvSpPr txBox="1"/>
          <p:nvPr/>
        </p:nvSpPr>
        <p:spPr>
          <a:xfrm>
            <a:off x="1675424" y="6489967"/>
            <a:ext cx="1801505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a typeface="+mn-lt"/>
                <a:cs typeface="+mn-lt"/>
              </a:rPr>
              <a:t>Pileta</a:t>
            </a:r>
            <a:r>
              <a:rPr lang="en-US" sz="1600" i="1" dirty="0">
                <a:solidFill>
                  <a:schemeClr val="accent1"/>
                </a:solidFill>
                <a:ea typeface="+mn-lt"/>
                <a:cs typeface="+mn-lt"/>
              </a:rPr>
              <a:t>/</a:t>
            </a:r>
            <a:r>
              <a:rPr lang="en-US" sz="1600" i="1" dirty="0" err="1">
                <a:solidFill>
                  <a:schemeClr val="accent1"/>
                </a:solidFill>
                <a:ea typeface="+mn-lt"/>
                <a:cs typeface="+mn-lt"/>
              </a:rPr>
              <a:t>tanque</a:t>
            </a:r>
          </a:p>
        </p:txBody>
      </p:sp>
      <p:pic>
        <p:nvPicPr>
          <p:cNvPr id="17" name="Picture 17" descr="A picture containing outdoor, sitting, bird, grass&#10;&#10;Description generated with very high confidence">
            <a:extLst>
              <a:ext uri="{FF2B5EF4-FFF2-40B4-BE49-F238E27FC236}">
                <a16:creationId xmlns:a16="http://schemas.microsoft.com/office/drawing/2014/main" id="{A8039379-1791-42ED-8042-B3D035E25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90" t="29490" r="19621" b="6514"/>
          <a:stretch/>
        </p:blipFill>
        <p:spPr>
          <a:xfrm>
            <a:off x="3352799" y="4954215"/>
            <a:ext cx="2069121" cy="19563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8784A7-CCF5-4702-B0E5-675C5CE3AA06}"/>
              </a:ext>
            </a:extLst>
          </p:cNvPr>
          <p:cNvSpPr txBox="1"/>
          <p:nvPr/>
        </p:nvSpPr>
        <p:spPr>
          <a:xfrm>
            <a:off x="4405348" y="6451531"/>
            <a:ext cx="1801505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a typeface="+mn-lt"/>
                <a:cs typeface="+mn-lt"/>
              </a:rPr>
              <a:t>Bebedero</a:t>
            </a:r>
          </a:p>
        </p:txBody>
      </p:sp>
      <p:pic>
        <p:nvPicPr>
          <p:cNvPr id="20" name="Picture 20" descr="A close up of a dry grass field&#10;&#10;Description generated with very high confidence">
            <a:extLst>
              <a:ext uri="{FF2B5EF4-FFF2-40B4-BE49-F238E27FC236}">
                <a16:creationId xmlns:a16="http://schemas.microsoft.com/office/drawing/2014/main" id="{ACF31DAB-D84C-4C93-B0EC-0FD152ECD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31" t="7361" r="23566" b="1818"/>
          <a:stretch/>
        </p:blipFill>
        <p:spPr>
          <a:xfrm>
            <a:off x="5786436" y="4955988"/>
            <a:ext cx="2119106" cy="19595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4705CF-01BC-4EC1-8EC2-75E9303A26E2}"/>
              </a:ext>
            </a:extLst>
          </p:cNvPr>
          <p:cNvSpPr txBox="1"/>
          <p:nvPr/>
        </p:nvSpPr>
        <p:spPr>
          <a:xfrm>
            <a:off x="6805649" y="6451530"/>
            <a:ext cx="1801505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ea typeface="+mn-lt"/>
                <a:cs typeface="+mn-lt"/>
              </a:rPr>
              <a:t>Tanques</a:t>
            </a:r>
          </a:p>
        </p:txBody>
      </p:sp>
      <p:pic>
        <p:nvPicPr>
          <p:cNvPr id="22" name="Picture 22" descr="A river running through a body of water&#10;&#10;Description generated with very high confidence">
            <a:extLst>
              <a:ext uri="{FF2B5EF4-FFF2-40B4-BE49-F238E27FC236}">
                <a16:creationId xmlns:a16="http://schemas.microsoft.com/office/drawing/2014/main" id="{CC2ADEEC-DD19-4F67-B2F7-590D64864B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22" t="29101" r="37830" b="39172"/>
          <a:stretch/>
        </p:blipFill>
        <p:spPr>
          <a:xfrm>
            <a:off x="975722" y="7079458"/>
            <a:ext cx="2036492" cy="1949367"/>
          </a:xfrm>
          <a:prstGeom prst="rect">
            <a:avLst/>
          </a:prstGeom>
        </p:spPr>
      </p:pic>
      <p:pic>
        <p:nvPicPr>
          <p:cNvPr id="24" name="Picture 24" descr="A close up of a rock wall&#10;&#10;Description generated with very high confidence">
            <a:extLst>
              <a:ext uri="{FF2B5EF4-FFF2-40B4-BE49-F238E27FC236}">
                <a16:creationId xmlns:a16="http://schemas.microsoft.com/office/drawing/2014/main" id="{78E6862C-80EC-4176-8E56-2978C20862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55" t="20153" r="33402" b="18240"/>
          <a:stretch/>
        </p:blipFill>
        <p:spPr>
          <a:xfrm>
            <a:off x="3350436" y="7079456"/>
            <a:ext cx="2073654" cy="1952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51FAAC-C3D6-480D-B7F2-866375727CE6}"/>
              </a:ext>
            </a:extLst>
          </p:cNvPr>
          <p:cNvSpPr txBox="1"/>
          <p:nvPr/>
        </p:nvSpPr>
        <p:spPr>
          <a:xfrm>
            <a:off x="2005047" y="8594656"/>
            <a:ext cx="1801505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a typeface="+mn-lt"/>
                <a:cs typeface="+mn-lt"/>
              </a:rPr>
              <a:t>Tuberías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3D73D-DBFB-4A5C-B03E-04D7D9CA80B2}"/>
              </a:ext>
            </a:extLst>
          </p:cNvPr>
          <p:cNvSpPr txBox="1"/>
          <p:nvPr/>
        </p:nvSpPr>
        <p:spPr>
          <a:xfrm>
            <a:off x="4405348" y="8580367"/>
            <a:ext cx="1801505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ea typeface="+mn-lt"/>
                <a:cs typeface="+mn-lt"/>
              </a:rPr>
              <a:t>Represas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54FCCB-EAC4-4868-B0F3-334031FF9365}"/>
              </a:ext>
            </a:extLst>
          </p:cNvPr>
          <p:cNvSpPr txBox="1"/>
          <p:nvPr/>
        </p:nvSpPr>
        <p:spPr>
          <a:xfrm>
            <a:off x="6805649" y="8580366"/>
            <a:ext cx="1801505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ea typeface="+mn-lt"/>
                <a:cs typeface="+mn-lt"/>
              </a:rPr>
              <a:t>Pozos</a:t>
            </a:r>
          </a:p>
        </p:txBody>
      </p:sp>
    </p:spTree>
    <p:extLst>
      <p:ext uri="{BB962C8B-B14F-4D97-AF65-F5344CB8AC3E}">
        <p14:creationId xmlns:p14="http://schemas.microsoft.com/office/powerpoint/2010/main" val="23957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6.5: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Impactos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Humanos</a:t>
            </a:r>
            <a:endParaRPr lang="en-US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br>
              <a:rPr lang="en-US">
                <a:latin typeface="Calibri"/>
              </a:rPr>
            </a:b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 le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pedirá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que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detecte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identifique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signos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impacto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humano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>
              <a:solidFill>
                <a:srgbClr val="5A3B2F"/>
              </a:solidFill>
              <a:latin typeface="Calibri"/>
              <a:cs typeface="Calibri"/>
            </a:endParaRPr>
          </a:p>
          <a:p>
            <a:pPr marL="45720" indent="0">
              <a:buNone/>
            </a:pPr>
            <a:endParaRPr lang="en-US" sz="1650"/>
          </a:p>
        </p:txBody>
      </p:sp>
      <p:pic>
        <p:nvPicPr>
          <p:cNvPr id="5" name="Picture 5" descr="A dirt path next to a tree&#10;&#10;Description generated with very high confidence">
            <a:extLst>
              <a:ext uri="{FF2B5EF4-FFF2-40B4-BE49-F238E27FC236}">
                <a16:creationId xmlns:a16="http://schemas.microsoft.com/office/drawing/2014/main" id="{B92C70D6-EE76-4CB6-BB43-25672EDB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7" y="4919200"/>
            <a:ext cx="2708398" cy="2025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EBDAB-D199-4EEF-BF1A-1E27552A2807}"/>
              </a:ext>
            </a:extLst>
          </p:cNvPr>
          <p:cNvSpPr txBox="1"/>
          <p:nvPr/>
        </p:nvSpPr>
        <p:spPr>
          <a:xfrm>
            <a:off x="7452112" y="4908676"/>
            <a:ext cx="1223390" cy="4082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 err="1">
                <a:solidFill>
                  <a:schemeClr val="accent1"/>
                </a:solidFill>
                <a:ea typeface="+mn-lt"/>
                <a:cs typeface="+mn-lt"/>
              </a:rPr>
              <a:t>Senderos</a:t>
            </a:r>
            <a:endParaRPr lang="en-US" sz="2000" i="1" dirty="0" err="1">
              <a:solidFill>
                <a:schemeClr val="accent1"/>
              </a:solidFill>
            </a:endParaRPr>
          </a:p>
        </p:txBody>
      </p:sp>
      <p:pic>
        <p:nvPicPr>
          <p:cNvPr id="3" name="Picture 6" descr="A picture containing ground, outdoor, rock, rocky&#10;&#10;Description automatically generated">
            <a:extLst>
              <a:ext uri="{FF2B5EF4-FFF2-40B4-BE49-F238E27FC236}">
                <a16:creationId xmlns:a16="http://schemas.microsoft.com/office/drawing/2014/main" id="{32328308-883E-42B9-A5AE-6EAF6EB9D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9" y="4914365"/>
            <a:ext cx="2647637" cy="1975204"/>
          </a:xfrm>
          <a:prstGeom prst="rect">
            <a:avLst/>
          </a:prstGeom>
        </p:spPr>
      </p:pic>
      <p:pic>
        <p:nvPicPr>
          <p:cNvPr id="7" name="Picture 7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35AF8981-C025-4029-AAA7-A07EFC59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764" y="4910675"/>
            <a:ext cx="2720919" cy="20335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C052E9-CFFB-41D5-B869-1A652C427DEE}"/>
              </a:ext>
            </a:extLst>
          </p:cNvPr>
          <p:cNvSpPr txBox="1"/>
          <p:nvPr/>
        </p:nvSpPr>
        <p:spPr>
          <a:xfrm>
            <a:off x="243210" y="4974885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 err="1">
                <a:solidFill>
                  <a:schemeClr val="accent1"/>
                </a:solidFill>
                <a:ea typeface="+mn-lt"/>
                <a:cs typeface="+mn-lt"/>
              </a:rPr>
              <a:t>Minería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2E0F43-C633-4D5D-9CA2-AC7E18C5A405}"/>
              </a:ext>
            </a:extLst>
          </p:cNvPr>
          <p:cNvSpPr txBox="1"/>
          <p:nvPr/>
        </p:nvSpPr>
        <p:spPr>
          <a:xfrm>
            <a:off x="3031740" y="4917888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 err="1">
                <a:solidFill>
                  <a:schemeClr val="accent1"/>
                </a:solidFill>
                <a:ea typeface="+mn-lt"/>
                <a:cs typeface="+mn-lt"/>
              </a:rPr>
              <a:t>Ganadería</a:t>
            </a:r>
          </a:p>
        </p:txBody>
      </p:sp>
    </p:spTree>
    <p:extLst>
      <p:ext uri="{BB962C8B-B14F-4D97-AF65-F5344CB8AC3E}">
        <p14:creationId xmlns:p14="http://schemas.microsoft.com/office/powerpoint/2010/main" val="384505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6.6: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Epecies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Invasivas</a:t>
            </a:r>
            <a:endParaRPr lang="en-US" err="1">
              <a:solidFill>
                <a:srgbClr val="5A3B2F"/>
              </a:solidFill>
              <a:latin typeface="Calibri"/>
              <a:cs typeface="Calibri"/>
            </a:endParaRPr>
          </a:p>
          <a:p>
            <a:pPr marL="0" indent="0" fontAlgn="base">
              <a:buNone/>
            </a:pPr>
            <a:r>
              <a:rPr lang="en-US">
                <a:solidFill>
                  <a:srgbClr val="5A3B2F"/>
                </a:solidFill>
              </a:rPr>
              <a:t>Marque </a:t>
            </a:r>
            <a:r>
              <a:rPr lang="en-US" err="1">
                <a:solidFill>
                  <a:srgbClr val="5A3B2F"/>
                </a:solidFill>
              </a:rPr>
              <a:t>cualquiera</a:t>
            </a:r>
            <a:r>
              <a:rPr lang="en-US">
                <a:solidFill>
                  <a:srgbClr val="5A3B2F"/>
                </a:solidFill>
              </a:rPr>
              <a:t> de las </a:t>
            </a:r>
            <a:r>
              <a:rPr lang="en-US" err="1">
                <a:solidFill>
                  <a:srgbClr val="5A3B2F"/>
                </a:solidFill>
              </a:rPr>
              <a:t>especias</a:t>
            </a:r>
            <a:r>
              <a:rPr lang="en-US">
                <a:solidFill>
                  <a:srgbClr val="5A3B2F"/>
                </a:solidFill>
              </a:rPr>
              <a:t> </a:t>
            </a:r>
            <a:r>
              <a:rPr lang="en-US" err="1">
                <a:solidFill>
                  <a:srgbClr val="5A3B2F"/>
                </a:solidFill>
              </a:rPr>
              <a:t>invasivas</a:t>
            </a:r>
            <a:r>
              <a:rPr lang="en-US">
                <a:solidFill>
                  <a:srgbClr val="5A3B2F"/>
                </a:solidFill>
              </a:rPr>
              <a:t> que </a:t>
            </a:r>
            <a:r>
              <a:rPr lang="en-US" err="1">
                <a:solidFill>
                  <a:srgbClr val="5A3B2F"/>
                </a:solidFill>
              </a:rPr>
              <a:t>ve</a:t>
            </a:r>
            <a:br>
              <a:rPr lang="en-US">
                <a:solidFill>
                  <a:srgbClr val="5A3B2F"/>
                </a:solidFill>
              </a:rPr>
            </a:br>
            <a:endParaRPr lang="en-US">
              <a:solidFill>
                <a:srgbClr val="5A3B2F"/>
              </a:solidFill>
            </a:endParaRPr>
          </a:p>
          <a:p>
            <a:pPr>
              <a:buNone/>
            </a:pPr>
            <a:r>
              <a:rPr lang="es" sz="2400">
                <a:solidFill>
                  <a:srgbClr val="5A3B2F"/>
                </a:solidFill>
                <a:latin typeface="Consolas"/>
                <a:cs typeface="Calibri"/>
              </a:rPr>
              <a:t>Marque cualquiera de las especies invasoras que ve</a:t>
            </a:r>
            <a:endParaRPr lang="en-US">
              <a:solidFill>
                <a:srgbClr val="5A3B2F"/>
              </a:solidFill>
            </a:endParaRPr>
          </a:p>
          <a:p>
            <a:pPr marL="33655" indent="0">
              <a:buNone/>
            </a:pP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45720" indent="0">
              <a:buNone/>
            </a:pPr>
            <a:endParaRPr lang="en-US" sz="1650">
              <a:solidFill>
                <a:srgbClr val="5A3B2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DFDCBC-A654-4423-831F-C9DD60837641}"/>
              </a:ext>
            </a:extLst>
          </p:cNvPr>
          <p:cNvSpPr txBox="1">
            <a:spLocks/>
          </p:cNvSpPr>
          <p:nvPr/>
        </p:nvSpPr>
        <p:spPr>
          <a:xfrm>
            <a:off x="345102" y="7902754"/>
            <a:ext cx="8050242" cy="9467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br>
              <a:rPr lang="en-US">
                <a:latin typeface="Calibri"/>
              </a:rPr>
            </a:b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Para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obtener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más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fotos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las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posibles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especies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invasivas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que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puede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encontrar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consulte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nuestra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Galería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Fotos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Especies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 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Invasivas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endParaRPr lang="en-US" sz="165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6" name="Picture 11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B85B9DBC-10C3-4A56-8CB9-E31E5F263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" t="21541" r="278" b="49106"/>
          <a:stretch/>
        </p:blipFill>
        <p:spPr>
          <a:xfrm>
            <a:off x="256021" y="4807745"/>
            <a:ext cx="2702715" cy="284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FC88A8-16C2-43F5-80C7-064217B1CD8E}"/>
              </a:ext>
            </a:extLst>
          </p:cNvPr>
          <p:cNvSpPr txBox="1"/>
          <p:nvPr/>
        </p:nvSpPr>
        <p:spPr>
          <a:xfrm>
            <a:off x="247688" y="7258773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accent1"/>
                </a:solidFill>
                <a:ea typeface="+mn-lt"/>
                <a:cs typeface="+mn-lt"/>
              </a:rPr>
              <a:t>Fountain grass</a:t>
            </a:r>
          </a:p>
        </p:txBody>
      </p:sp>
      <p:pic>
        <p:nvPicPr>
          <p:cNvPr id="16" name="Picture 16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560D35F9-61FF-470E-BFB8-29C8BDDE1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" t="631" r="17176" b="70328"/>
          <a:stretch/>
        </p:blipFill>
        <p:spPr>
          <a:xfrm>
            <a:off x="3122146" y="4807745"/>
            <a:ext cx="2812581" cy="2857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B8CE9A-1649-48EE-B91D-883B797D18DB}"/>
              </a:ext>
            </a:extLst>
          </p:cNvPr>
          <p:cNvSpPr txBox="1"/>
          <p:nvPr/>
        </p:nvSpPr>
        <p:spPr>
          <a:xfrm>
            <a:off x="3062326" y="7258773"/>
            <a:ext cx="24873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accent1"/>
                </a:solidFill>
                <a:ea typeface="+mn-lt"/>
                <a:cs typeface="+mn-lt"/>
              </a:rPr>
              <a:t>Tamarisk / </a:t>
            </a:r>
            <a:r>
              <a:rPr lang="en-US" sz="2000" b="1" i="1" err="1">
                <a:solidFill>
                  <a:schemeClr val="accent1"/>
                </a:solidFill>
                <a:ea typeface="+mn-lt"/>
                <a:cs typeface="+mn-lt"/>
              </a:rPr>
              <a:t>Saltcedar</a:t>
            </a:r>
          </a:p>
        </p:txBody>
      </p:sp>
      <p:pic>
        <p:nvPicPr>
          <p:cNvPr id="18" name="Picture 18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EA63ACD9-6BBD-4FA5-96A2-C5CC031A8B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8" t="4320" b="25702"/>
          <a:stretch/>
        </p:blipFill>
        <p:spPr>
          <a:xfrm>
            <a:off x="6072191" y="4809914"/>
            <a:ext cx="2743200" cy="28380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E62D99-D747-4600-A0CC-67C8A06A61E4}"/>
              </a:ext>
            </a:extLst>
          </p:cNvPr>
          <p:cNvSpPr txBox="1"/>
          <p:nvPr/>
        </p:nvSpPr>
        <p:spPr>
          <a:xfrm>
            <a:off x="6026982" y="7251629"/>
            <a:ext cx="24873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>
                <a:solidFill>
                  <a:schemeClr val="accent1"/>
                </a:solidFill>
                <a:ea typeface="+mn-lt"/>
                <a:cs typeface="+mn-lt"/>
              </a:rPr>
              <a:t>Horehound</a:t>
            </a:r>
          </a:p>
        </p:txBody>
      </p:sp>
    </p:spTree>
    <p:extLst>
      <p:ext uri="{BB962C8B-B14F-4D97-AF65-F5344CB8AC3E}">
        <p14:creationId xmlns:p14="http://schemas.microsoft.com/office/powerpoint/2010/main" val="174753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6.7: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Salud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del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Suelo</a:t>
            </a:r>
            <a:endParaRPr lang="en-US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br>
              <a:rPr lang="en-US">
                <a:latin typeface="Calibri"/>
              </a:rPr>
            </a:b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Las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indicaciones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salud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del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suelo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alrededor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un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manantial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pueden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estar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indicadas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por areas 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grandes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sin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vegetacion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zonas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pisoteadas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o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desprendimiento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las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orillas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>
              <a:solidFill>
                <a:srgbClr val="5A3B2F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70AF5E-F8E4-4146-990A-F9AECF5C6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4" y="5644250"/>
            <a:ext cx="4151689" cy="311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AC02B3-7FC1-4D0C-8040-80D3F9F8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39" y="5624877"/>
            <a:ext cx="4177520" cy="31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60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 dirty="0">
                <a:solidFill>
                  <a:srgbClr val="5A3B2F"/>
                </a:solidFill>
                <a:latin typeface="Calibri"/>
                <a:cs typeface="Calibri"/>
              </a:rPr>
              <a:t>PASO 6.8: </a:t>
            </a:r>
            <a:r>
              <a:rPr lang="es-MX" sz="3500" b="1" dirty="0">
                <a:solidFill>
                  <a:srgbClr val="5A3B2F"/>
                </a:solidFill>
                <a:latin typeface="Calibri"/>
                <a:cs typeface="Calibri"/>
              </a:rPr>
              <a:t>Impactos</a:t>
            </a:r>
            <a:r>
              <a:rPr lang="en-US" sz="3500" b="1" dirty="0">
                <a:solidFill>
                  <a:srgbClr val="5A3B2F"/>
                </a:solidFill>
                <a:latin typeface="Calibri"/>
                <a:cs typeface="Calibri"/>
              </a:rPr>
              <a:t> de </a:t>
            </a:r>
            <a:r>
              <a:rPr lang="en-US" sz="3500" b="1" dirty="0" err="1">
                <a:solidFill>
                  <a:srgbClr val="5A3B2F"/>
                </a:solidFill>
                <a:latin typeface="Calibri"/>
                <a:cs typeface="Calibri"/>
              </a:rPr>
              <a:t>incendios</a:t>
            </a:r>
            <a:r>
              <a:rPr lang="en-US" sz="3500" b="1" dirty="0">
                <a:solidFill>
                  <a:srgbClr val="5A3B2F"/>
                </a:solidFill>
                <a:latin typeface="Calibri"/>
                <a:cs typeface="Calibri"/>
              </a:rPr>
              <a:t> </a:t>
            </a:r>
          </a:p>
          <a:p>
            <a:pPr marL="33655" indent="0">
              <a:buNone/>
            </a:pPr>
            <a:br>
              <a:rPr lang="en-US" dirty="0">
                <a:latin typeface="Calibri"/>
              </a:rPr>
            </a:b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Busque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indicios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incendios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pasados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buscando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marcas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quemaduras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los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árboles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árboles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pie o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caídos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quemados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y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rastros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 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inundación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severa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 dirty="0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3655" indent="0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en-US" sz="1650" dirty="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99B1834-2523-4077-8E2F-82E1FD8AE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2" y="5720322"/>
            <a:ext cx="3647366" cy="2736100"/>
          </a:xfrm>
          <a:prstGeom prst="rect">
            <a:avLst/>
          </a:prstGeom>
        </p:spPr>
      </p:pic>
      <p:pic>
        <p:nvPicPr>
          <p:cNvPr id="3" name="Online Media 2" title="Springs_Charred Trees">
            <a:hlinkClick r:id="" action="ppaction://media"/>
            <a:extLst>
              <a:ext uri="{FF2B5EF4-FFF2-40B4-BE49-F238E27FC236}">
                <a16:creationId xmlns:a16="http://schemas.microsoft.com/office/drawing/2014/main" id="{4493983F-2680-4A66-BBE6-76B6C5CD9F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15842" y="5657841"/>
            <a:ext cx="5096407" cy="28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8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200" b="1" dirty="0">
                <a:solidFill>
                  <a:srgbClr val="5A3B2F"/>
                </a:solidFill>
                <a:latin typeface="Calibri"/>
                <a:cs typeface="Calibri"/>
              </a:rPr>
              <a:t>PASO 7:  </a:t>
            </a:r>
            <a:r>
              <a:rPr lang="en-US" sz="3200" b="1" dirty="0" err="1">
                <a:solidFill>
                  <a:srgbClr val="5A3B2F"/>
                </a:solidFill>
                <a:latin typeface="Calibri"/>
                <a:cs typeface="Calibri"/>
              </a:rPr>
              <a:t>Preguntas</a:t>
            </a:r>
            <a:r>
              <a:rPr lang="en-US" sz="3200" b="1" dirty="0">
                <a:solidFill>
                  <a:srgbClr val="5A3B2F"/>
                </a:solidFill>
                <a:latin typeface="Calibri"/>
                <a:cs typeface="Calibri"/>
              </a:rPr>
              <a:t> </a:t>
            </a:r>
            <a:r>
              <a:rPr lang="en-US" sz="3200" b="1" dirty="0" err="1">
                <a:solidFill>
                  <a:srgbClr val="5A3B2F"/>
                </a:solidFill>
                <a:latin typeface="Calibri"/>
                <a:cs typeface="Calibri"/>
              </a:rPr>
              <a:t>Addicionales</a:t>
            </a:r>
            <a:endParaRPr lang="en-US" dirty="0" err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br>
              <a:rPr lang="en-US" dirty="0"/>
            </a:b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Si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puede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pasar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unos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10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minutos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 o 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más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el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sitio, hay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algunas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preguntas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adicionales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 para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apredner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mucho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mas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sobre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esa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fuente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agua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:</a:t>
            </a:r>
            <a:endParaRPr lang="en-US" dirty="0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76555" indent="-342900" fontAlgn="base"/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Agua y </a:t>
            </a:r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posición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del </a:t>
            </a:r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manantial</a:t>
            </a:r>
          </a:p>
          <a:p>
            <a:pPr marL="376555" indent="-342900" fontAlgn="base"/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Flora y Fauna</a:t>
            </a:r>
          </a:p>
          <a:p>
            <a:pPr marL="376555" indent="-342900" fontAlgn="base"/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Descripción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del sitio</a:t>
            </a:r>
          </a:p>
          <a:p>
            <a:pPr marL="376555" indent="-342900" fontAlgn="base"/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Información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Cultural</a:t>
            </a:r>
          </a:p>
          <a:p>
            <a:pPr marL="33655" indent="0">
              <a:buNone/>
            </a:pP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endParaRPr lang="en-US" sz="1650"/>
          </a:p>
        </p:txBody>
      </p:sp>
    </p:spTree>
    <p:extLst>
      <p:ext uri="{BB962C8B-B14F-4D97-AF65-F5344CB8AC3E}">
        <p14:creationId xmlns:p14="http://schemas.microsoft.com/office/powerpoint/2010/main" val="145850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7.1: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Plantas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L</a:t>
            </a:r>
            <a:r>
              <a:rPr lang="en-US" sz="3500" b="1" err="1">
                <a:solidFill>
                  <a:srgbClr val="5A3B2F"/>
                </a:solidFill>
                <a:latin typeface="Corbel"/>
                <a:cs typeface="Calibri"/>
              </a:rPr>
              <a:t>eñosas</a:t>
            </a:r>
            <a:endParaRPr lang="en-US" b="1" err="1">
              <a:solidFill>
                <a:srgbClr val="5A3B2F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16BE79-3B85-4848-8401-10E2C22BDAFE}"/>
              </a:ext>
            </a:extLst>
          </p:cNvPr>
          <p:cNvSpPr txBox="1">
            <a:spLocks/>
          </p:cNvSpPr>
          <p:nvPr/>
        </p:nvSpPr>
        <p:spPr>
          <a:xfrm>
            <a:off x="141336" y="7775401"/>
            <a:ext cx="8661540" cy="1182350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br>
              <a:rPr lang="en-US">
                <a:latin typeface="Calibri"/>
              </a:rPr>
            </a:b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Para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obtener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más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fotos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las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posibles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plantas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leñosas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que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puede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encontrar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consulte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nuestra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Galería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Fotos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Plantas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 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Leñosas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 No se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preocupe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si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no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estás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seguro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hay una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opción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predeterminada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"No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sé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".</a:t>
            </a:r>
            <a:endParaRPr lang="en-US">
              <a:solidFill>
                <a:srgbClr val="5A3B2F"/>
              </a:solidFill>
              <a:latin typeface="Calibri"/>
              <a:cs typeface="Calibri"/>
            </a:endParaRPr>
          </a:p>
          <a:p>
            <a:endParaRPr lang="en-US" sz="165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26194D-C2D8-4C8B-A788-92C077CB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5" y="4213331"/>
            <a:ext cx="1909763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0919EA65-7531-4B90-B905-46AA722A2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6" t="-1" r="1142" b="4227"/>
          <a:stretch/>
        </p:blipFill>
        <p:spPr bwMode="auto">
          <a:xfrm>
            <a:off x="2399435" y="4191364"/>
            <a:ext cx="1970788" cy="35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49E979A7-0254-498F-804F-246F4D210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t="760" r="13044" b="2526"/>
          <a:stretch/>
        </p:blipFill>
        <p:spPr bwMode="auto">
          <a:xfrm>
            <a:off x="4644457" y="4214050"/>
            <a:ext cx="1831929" cy="35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54239A25-65A2-499E-9E9C-F378F3402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6" t="1707" r="6472" b="4017"/>
          <a:stretch/>
        </p:blipFill>
        <p:spPr bwMode="auto">
          <a:xfrm>
            <a:off x="6683322" y="4213330"/>
            <a:ext cx="2023361" cy="35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1E7A55-B465-45AF-8597-B4EDCE5938E9}"/>
              </a:ext>
            </a:extLst>
          </p:cNvPr>
          <p:cNvSpPr txBox="1"/>
          <p:nvPr/>
        </p:nvSpPr>
        <p:spPr>
          <a:xfrm>
            <a:off x="509001" y="7254728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Alamo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0B5601-E3AE-4F5C-AFE8-56EC678FF102}"/>
              </a:ext>
            </a:extLst>
          </p:cNvPr>
          <p:cNvSpPr txBox="1"/>
          <p:nvPr/>
        </p:nvSpPr>
        <p:spPr>
          <a:xfrm>
            <a:off x="2457387" y="7315010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Sauce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9FEC06-9893-435B-A54D-25682223EE21}"/>
              </a:ext>
            </a:extLst>
          </p:cNvPr>
          <p:cNvSpPr txBox="1"/>
          <p:nvPr/>
        </p:nvSpPr>
        <p:spPr>
          <a:xfrm>
            <a:off x="4715410" y="7330422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Negundo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3B381-E877-46E3-90A9-EE1158ECC22D}"/>
              </a:ext>
            </a:extLst>
          </p:cNvPr>
          <p:cNvSpPr txBox="1"/>
          <p:nvPr/>
        </p:nvSpPr>
        <p:spPr>
          <a:xfrm>
            <a:off x="7734246" y="7330422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Emcino</a:t>
            </a:r>
            <a:endParaRPr lang="en-US" sz="2000" b="1" i="1" dirty="0">
              <a:solidFill>
                <a:schemeClr val="accent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657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PASO 7.2: 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Plantas</a:t>
            </a:r>
            <a:r>
              <a:rPr lang="en-US" sz="3500" b="1">
                <a:solidFill>
                  <a:srgbClr val="5A3B2F"/>
                </a:solidFill>
                <a:latin typeface="Calibri"/>
                <a:cs typeface="Calibri"/>
              </a:rPr>
              <a:t> de </a:t>
            </a:r>
            <a:r>
              <a:rPr lang="en-US" sz="3500" b="1" err="1">
                <a:solidFill>
                  <a:srgbClr val="5A3B2F"/>
                </a:solidFill>
                <a:latin typeface="Calibri"/>
                <a:cs typeface="Calibri"/>
              </a:rPr>
              <a:t>Humedales</a:t>
            </a:r>
            <a:endParaRPr lang="en-US" err="1">
              <a:latin typeface="Calibri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09A24-3478-443D-ADD6-A14C64756CAC}"/>
              </a:ext>
            </a:extLst>
          </p:cNvPr>
          <p:cNvSpPr txBox="1">
            <a:spLocks/>
          </p:cNvSpPr>
          <p:nvPr/>
        </p:nvSpPr>
        <p:spPr>
          <a:xfrm>
            <a:off x="345102" y="7902754"/>
            <a:ext cx="7851057" cy="123788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Para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obtener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más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fotos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de las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posibles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plantas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de 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humedales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  que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puede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encontrar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,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consulte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err="1">
                <a:solidFill>
                  <a:srgbClr val="5A3B2F"/>
                </a:solidFill>
                <a:latin typeface="Calibri"/>
                <a:cs typeface="Calibri"/>
              </a:rPr>
              <a:t>nuestra</a:t>
            </a:r>
            <a:r>
              <a:rPr lang="en-US" sz="2400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b="1" err="1">
                <a:solidFill>
                  <a:srgbClr val="5A3B2F"/>
                </a:solidFill>
                <a:latin typeface="Calibri"/>
                <a:cs typeface="Calibri"/>
              </a:rPr>
              <a:t>Galería</a:t>
            </a:r>
            <a:r>
              <a:rPr lang="en-US" sz="2400" b="1">
                <a:solidFill>
                  <a:srgbClr val="5A3B2F"/>
                </a:solidFill>
                <a:latin typeface="Calibri"/>
                <a:cs typeface="Calibri"/>
              </a:rPr>
              <a:t> de </a:t>
            </a:r>
            <a:r>
              <a:rPr lang="en-US" sz="2400" b="1" err="1">
                <a:solidFill>
                  <a:srgbClr val="5A3B2F"/>
                </a:solidFill>
                <a:latin typeface="Calibri"/>
                <a:cs typeface="Calibri"/>
              </a:rPr>
              <a:t>Fotos</a:t>
            </a:r>
            <a:r>
              <a:rPr lang="en-US" sz="2400" b="1">
                <a:solidFill>
                  <a:srgbClr val="5A3B2F"/>
                </a:solidFill>
                <a:latin typeface="Calibri"/>
                <a:cs typeface="Calibri"/>
              </a:rPr>
              <a:t> de </a:t>
            </a:r>
            <a:r>
              <a:rPr lang="en-US" sz="2400" b="1" err="1">
                <a:solidFill>
                  <a:srgbClr val="5A3B2F"/>
                </a:solidFill>
                <a:latin typeface="Calibri"/>
                <a:cs typeface="Calibri"/>
              </a:rPr>
              <a:t>Plantas</a:t>
            </a:r>
            <a:r>
              <a:rPr lang="en-US" sz="2400" b="1">
                <a:solidFill>
                  <a:srgbClr val="5A3B2F"/>
                </a:solidFill>
                <a:latin typeface="Calibri"/>
                <a:cs typeface="Calibri"/>
              </a:rPr>
              <a:t> </a:t>
            </a:r>
            <a:r>
              <a:rPr lang="en-US" sz="2400" b="1" err="1">
                <a:solidFill>
                  <a:srgbClr val="5A3B2F"/>
                </a:solidFill>
                <a:latin typeface="Calibri"/>
                <a:cs typeface="Calibri"/>
              </a:rPr>
              <a:t>Humedales</a:t>
            </a:r>
          </a:p>
          <a:p>
            <a:endParaRPr lang="en-US" sz="165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F07B4B-5405-48B2-9994-95077BF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7" y="4259955"/>
            <a:ext cx="1972225" cy="35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9060AFF-46AF-4460-8529-FA3A9DADC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23184" r="40848" b="24223"/>
          <a:stretch/>
        </p:blipFill>
        <p:spPr bwMode="auto">
          <a:xfrm>
            <a:off x="2612572" y="4253090"/>
            <a:ext cx="1692491" cy="35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902ADCD-BB58-417D-B123-6BD13E290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7" t="30494"/>
          <a:stretch/>
        </p:blipFill>
        <p:spPr bwMode="auto">
          <a:xfrm>
            <a:off x="4751715" y="4253091"/>
            <a:ext cx="1679638" cy="35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03816A3-964D-4F6C-A17C-24E2AC2B0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t="17758"/>
          <a:stretch/>
        </p:blipFill>
        <p:spPr bwMode="auto">
          <a:xfrm>
            <a:off x="6772715" y="4155953"/>
            <a:ext cx="1886621" cy="37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6D72F5-6913-446E-A5E6-3A226F8B6C04}"/>
              </a:ext>
            </a:extLst>
          </p:cNvPr>
          <p:cNvSpPr txBox="1"/>
          <p:nvPr/>
        </p:nvSpPr>
        <p:spPr>
          <a:xfrm>
            <a:off x="288217" y="7360811"/>
            <a:ext cx="20057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Lengua</a:t>
            </a:r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 de </a:t>
            </a:r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vaca</a:t>
            </a:r>
            <a:endParaRPr lang="en-US" sz="2000" b="1" i="1" dirty="0">
              <a:solidFill>
                <a:schemeClr val="accent1"/>
              </a:solidFill>
              <a:ea typeface="+mn-lt"/>
              <a:cs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25ADB-73E0-44F1-9F40-EAE3E4D7B39F}"/>
              </a:ext>
            </a:extLst>
          </p:cNvPr>
          <p:cNvSpPr txBox="1"/>
          <p:nvPr/>
        </p:nvSpPr>
        <p:spPr>
          <a:xfrm>
            <a:off x="2544556" y="7079936"/>
            <a:ext cx="1801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Liendrilla</a:t>
            </a:r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 de </a:t>
            </a:r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venado</a:t>
            </a:r>
            <a:endParaRPr lang="en-US" sz="2000" b="1" i="1" dirty="0">
              <a:solidFill>
                <a:schemeClr val="accent1"/>
              </a:solidFill>
              <a:ea typeface="+mn-lt"/>
              <a:cs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EB4603-8EB4-4DA7-876F-8299D99DAD86}"/>
              </a:ext>
            </a:extLst>
          </p:cNvPr>
          <p:cNvSpPr txBox="1"/>
          <p:nvPr/>
        </p:nvSpPr>
        <p:spPr>
          <a:xfrm>
            <a:off x="4742687" y="7330422"/>
            <a:ext cx="18015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Junco </a:t>
            </a:r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falso</a:t>
            </a:r>
            <a:endParaRPr lang="en-US" sz="2000" b="1" i="1" dirty="0">
              <a:solidFill>
                <a:schemeClr val="accent1"/>
              </a:solidFill>
              <a:ea typeface="+mn-lt"/>
              <a:cs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22BD9D-B3CF-4A58-B98C-4F57F6931F3A}"/>
              </a:ext>
            </a:extLst>
          </p:cNvPr>
          <p:cNvSpPr txBox="1"/>
          <p:nvPr/>
        </p:nvSpPr>
        <p:spPr>
          <a:xfrm>
            <a:off x="6815272" y="7194868"/>
            <a:ext cx="1801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accent1"/>
                </a:solidFill>
                <a:ea typeface="+mn-lt"/>
                <a:cs typeface="+mn-lt"/>
              </a:rPr>
              <a:t>Flor</a:t>
            </a:r>
            <a:r>
              <a:rPr lang="en-US" sz="2000" b="1" i="1" dirty="0">
                <a:solidFill>
                  <a:schemeClr val="accent1"/>
                </a:solidFill>
                <a:ea typeface="+mn-lt"/>
                <a:cs typeface="+mn-lt"/>
              </a:rPr>
              <a:t> de mono amarilla</a:t>
            </a:r>
          </a:p>
        </p:txBody>
      </p:sp>
    </p:spTree>
    <p:extLst>
      <p:ext uri="{BB962C8B-B14F-4D97-AF65-F5344CB8AC3E}">
        <p14:creationId xmlns:p14="http://schemas.microsoft.com/office/powerpoint/2010/main" val="5302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 err="1">
                <a:latin typeface="Calibri"/>
                <a:cs typeface="Calibri"/>
              </a:rPr>
              <a:t>Bienvenidos</a:t>
            </a:r>
            <a:r>
              <a:rPr lang="en-US" sz="8000" b="1">
                <a:latin typeface="Calibri"/>
                <a:cs typeface="Calibri"/>
              </a:rPr>
              <a:t> 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66F72F-0196-4C72-8E26-558024B37F1C}"/>
              </a:ext>
            </a:extLst>
          </p:cNvPr>
          <p:cNvSpPr txBox="1">
            <a:spLocks/>
          </p:cNvSpPr>
          <p:nvPr/>
        </p:nvSpPr>
        <p:spPr>
          <a:xfrm>
            <a:off x="279779" y="3241343"/>
            <a:ext cx="8719237" cy="5343099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br>
              <a:rPr lang="en-US" b="1">
                <a:latin typeface="Calibri"/>
              </a:rPr>
            </a:br>
            <a:r>
              <a:rPr lang="en-US" sz="32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Hola, y </a:t>
            </a:r>
            <a:r>
              <a:rPr lang="en-US" sz="32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bienvenidos</a:t>
            </a:r>
            <a:r>
              <a:rPr lang="en-US" sz="32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a </a:t>
            </a:r>
            <a:r>
              <a:rPr lang="en-US" sz="32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nuestra</a:t>
            </a:r>
            <a:r>
              <a:rPr lang="en-US" sz="32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s-MX" sz="32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aplicación </a:t>
            </a:r>
            <a:r>
              <a:rPr lang="en-US" sz="32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Spring Seeker!</a:t>
            </a:r>
            <a:endParaRPr lang="en-US" b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3200" b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3200" b="1">
                <a:solidFill>
                  <a:srgbClr val="5A3B2F"/>
                </a:solidFill>
                <a:latin typeface="Calibri"/>
                <a:cs typeface="Calibri"/>
              </a:rPr>
              <a:t>Esta breve guía del usuario ofrece instrucciones paso a paso sobre cómo descargar la encuesta a su teléfono o tableta, cómo completar la encuesta en el campo y cómo enviar sus datos a </a:t>
            </a:r>
            <a:r>
              <a:rPr lang="es" sz="3200" b="1" err="1">
                <a:solidFill>
                  <a:srgbClr val="5A3B2F"/>
                </a:solidFill>
                <a:latin typeface="Calibri"/>
                <a:cs typeface="Calibri"/>
              </a:rPr>
              <a:t>Sky</a:t>
            </a:r>
            <a:r>
              <a:rPr lang="es" sz="3200" b="1">
                <a:solidFill>
                  <a:srgbClr val="5A3B2F"/>
                </a:solidFill>
                <a:latin typeface="Calibri"/>
                <a:cs typeface="Calibri"/>
              </a:rPr>
              <a:t> Island Alliance.</a:t>
            </a:r>
            <a:endParaRPr lang="es" b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3200" b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3200" b="1">
                <a:solidFill>
                  <a:srgbClr val="5A3B2F"/>
                </a:solidFill>
                <a:latin typeface="Calibri"/>
                <a:cs typeface="Calibri"/>
              </a:rPr>
              <a:t>¡Gracias por su ayuda en la protección de los manantiales de la región de las Islas del Cielo!</a:t>
            </a:r>
            <a:endParaRPr lang="es" b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 fontAlgn="base">
              <a:buNone/>
            </a:pPr>
            <a:endParaRPr lang="en-US" sz="2400" b="1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>
              <a:buNone/>
            </a:pPr>
            <a:endParaRPr lang="en-US" sz="1650" b="1">
              <a:solidFill>
                <a:srgbClr val="5A3B2F"/>
              </a:solidFill>
              <a:latin typeface="Calibri"/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pic>
        <p:nvPicPr>
          <p:cNvPr id="8" name="Picture 11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5C8B2E30-9DA0-434E-8A8F-B63B97C8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737" y="385375"/>
            <a:ext cx="2668026" cy="21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59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 err="1">
                <a:latin typeface="Calibri"/>
                <a:cs typeface="Calibri"/>
              </a:rPr>
              <a:t>Completar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65476" y="3196396"/>
            <a:ext cx="5687773" cy="630833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 dirty="0">
                <a:solidFill>
                  <a:srgbClr val="5A3B2F"/>
                </a:solidFill>
                <a:latin typeface="Calibri"/>
                <a:cs typeface="Calibri"/>
              </a:rPr>
              <a:t>PASO 8:  </a:t>
            </a:r>
            <a:r>
              <a:rPr lang="en-US" sz="3000" b="1" dirty="0" err="1">
                <a:solidFill>
                  <a:srgbClr val="5A3B2F"/>
                </a:solidFill>
                <a:ea typeface="+mn-lt"/>
                <a:cs typeface="+mn-lt"/>
              </a:rPr>
              <a:t>Enviar</a:t>
            </a:r>
            <a:r>
              <a:rPr lang="en-US" sz="3000" b="1" dirty="0">
                <a:solidFill>
                  <a:srgbClr val="5A3B2F"/>
                </a:solidFill>
                <a:ea typeface="+mn-lt"/>
                <a:cs typeface="+mn-lt"/>
              </a:rPr>
              <a:t> la </a:t>
            </a:r>
            <a:r>
              <a:rPr lang="en-US" sz="3000" b="1" dirty="0" err="1">
                <a:solidFill>
                  <a:srgbClr val="5A3B2F"/>
                </a:solidFill>
                <a:ea typeface="+mn-lt"/>
                <a:cs typeface="+mn-lt"/>
              </a:rPr>
              <a:t>encuesta</a:t>
            </a:r>
            <a:r>
              <a:rPr lang="en-US" sz="3000" b="1" dirty="0">
                <a:solidFill>
                  <a:srgbClr val="5A3B2F"/>
                </a:solidFill>
                <a:ea typeface="+mn-lt"/>
                <a:cs typeface="+mn-lt"/>
              </a:rPr>
              <a:t> </a:t>
            </a:r>
            <a:r>
              <a:rPr lang="en-US" sz="3000" b="1" dirty="0" err="1">
                <a:solidFill>
                  <a:srgbClr val="5A3B2F"/>
                </a:solidFill>
                <a:ea typeface="+mn-lt"/>
                <a:cs typeface="+mn-lt"/>
              </a:rPr>
              <a:t>completa</a:t>
            </a:r>
            <a:r>
              <a:rPr lang="en-US" sz="3000" b="1" dirty="0">
                <a:solidFill>
                  <a:srgbClr val="5A3B2F"/>
                </a:solidFill>
                <a:ea typeface="+mn-lt"/>
                <a:cs typeface="+mn-lt"/>
              </a:rPr>
              <a:t> Spring Seeker</a:t>
            </a:r>
          </a:p>
          <a:p>
            <a:pPr marL="45720" indent="0">
              <a:buNone/>
            </a:pPr>
            <a:endParaRPr lang="e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45720" indent="0">
              <a:buNone/>
            </a:pPr>
            <a:r>
              <a:rPr lang="es" sz="2400" dirty="0">
                <a:solidFill>
                  <a:srgbClr val="5A3B2F"/>
                </a:solidFill>
                <a:latin typeface="Calibri"/>
                <a:cs typeface="Calibri"/>
              </a:rPr>
              <a:t>Una vez que haya completado la encuesta, seleccionará la marca de verificación en la pantalla inferior derecha. Si dejo en blanco unas repuestas obligatorias, se seleccionarán en rojo y se lo redireccionará para responderlas.
Si no tiene señal de teléfono, ¡no se preocupes! El formulario se guardará sin conexión hasta que pueda volver a conectarse en casa para enviarlo.
</a:t>
            </a:r>
            <a:r>
              <a:rPr lang="es" sz="2400" b="1" dirty="0">
                <a:solidFill>
                  <a:srgbClr val="5A3B2F"/>
                </a:solidFill>
                <a:latin typeface="Calibri"/>
                <a:cs typeface="Calibri"/>
              </a:rPr>
              <a:t>¡¡Gracias!!</a:t>
            </a:r>
            <a:endParaRPr lang="es" b="1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45720" indent="0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6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BF0D7A0-0D78-43C4-B04B-69FFF23B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8" b="6667"/>
          <a:stretch/>
        </p:blipFill>
        <p:spPr>
          <a:xfrm>
            <a:off x="5975991" y="3002507"/>
            <a:ext cx="2902533" cy="5384909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9C84F99-C78D-45AB-9D0A-A8E62A7AB695}"/>
              </a:ext>
            </a:extLst>
          </p:cNvPr>
          <p:cNvSpPr/>
          <p:nvPr/>
        </p:nvSpPr>
        <p:spPr>
          <a:xfrm>
            <a:off x="8409670" y="7949681"/>
            <a:ext cx="575571" cy="54937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3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 err="1">
                <a:latin typeface="Calibri"/>
                <a:cs typeface="Calibri"/>
              </a:rPr>
              <a:t>Empezando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66F72F-0196-4C72-8E26-558024B37F1C}"/>
              </a:ext>
            </a:extLst>
          </p:cNvPr>
          <p:cNvSpPr txBox="1">
            <a:spLocks/>
          </p:cNvSpPr>
          <p:nvPr/>
        </p:nvSpPr>
        <p:spPr>
          <a:xfrm>
            <a:off x="279779" y="3425862"/>
            <a:ext cx="8466375" cy="1563853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PASO 1:  </a:t>
            </a:r>
            <a:r>
              <a:rPr lang="en-US" sz="3000" b="1" err="1">
                <a:solidFill>
                  <a:srgbClr val="5A3B2F"/>
                </a:solidFill>
                <a:latin typeface="Calibri"/>
                <a:cs typeface="Calibri"/>
              </a:rPr>
              <a:t>Descarge</a:t>
            </a: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 Survey 123 </a:t>
            </a:r>
            <a:endParaRPr lang="en-US" sz="30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Survey123 es la aplicación que le permitirá completar nuestra encuesta Spring </a:t>
            </a:r>
            <a:r>
              <a:rPr lang="es" sz="2400" err="1">
                <a:solidFill>
                  <a:srgbClr val="5A3B2F"/>
                </a:solidFill>
                <a:latin typeface="Calibri"/>
                <a:cs typeface="Calibri"/>
              </a:rPr>
              <a:t>Seeker</a:t>
            </a: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 en su teléfono o tableta. En su App Store o Google Play Store, escriba </a:t>
            </a:r>
            <a:r>
              <a:rPr lang="es" sz="2400" b="1">
                <a:solidFill>
                  <a:srgbClr val="5A3B2F"/>
                </a:solidFill>
                <a:latin typeface="Calibri"/>
                <a:cs typeface="Calibri"/>
              </a:rPr>
              <a:t>Survey123</a:t>
            </a: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 en la barra de búsqueda.</a:t>
            </a:r>
            <a:endParaRPr lang="es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24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4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4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>
              <a:buNone/>
            </a:pPr>
            <a:endParaRPr lang="en-US" sz="1650">
              <a:solidFill>
                <a:srgbClr val="5A3B2F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A47CD1-67BC-4798-878C-904D23BD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8" y="5163512"/>
            <a:ext cx="2004071" cy="5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8E9CF6-F837-4344-B77C-C8A99A7FE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82" y="5152143"/>
            <a:ext cx="2102039" cy="6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2A2059-5EC1-4514-B561-CC2E04C64F68}"/>
              </a:ext>
            </a:extLst>
          </p:cNvPr>
          <p:cNvSpPr txBox="1">
            <a:spLocks/>
          </p:cNvSpPr>
          <p:nvPr/>
        </p:nvSpPr>
        <p:spPr>
          <a:xfrm>
            <a:off x="95117" y="5989897"/>
            <a:ext cx="5374087" cy="363405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   Descargue la aplicación que aparece como</a:t>
            </a:r>
            <a:r>
              <a:rPr lang="es" sz="2400" b="1">
                <a:solidFill>
                  <a:srgbClr val="5A3B2F"/>
                </a:solidFill>
                <a:latin typeface="Calibri"/>
                <a:cs typeface="Calibri"/>
              </a:rPr>
              <a:t> Survey123 </a:t>
            </a:r>
            <a:r>
              <a:rPr lang="es" sz="2400" b="1" err="1">
                <a:solidFill>
                  <a:srgbClr val="5A3B2F"/>
                </a:solidFill>
                <a:latin typeface="Calibri"/>
                <a:cs typeface="Calibri"/>
              </a:rPr>
              <a:t>for</a:t>
            </a:r>
            <a:r>
              <a:rPr lang="es" sz="2400" b="1">
                <a:solidFill>
                  <a:srgbClr val="5A3B2F"/>
                </a:solidFill>
                <a:latin typeface="Calibri"/>
                <a:cs typeface="Calibri"/>
              </a:rPr>
              <a:t> ArcGIS </a:t>
            </a: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haciendo clic en el icono de descarga de la nube, como se muestra a la derecha.
Dependiendo de su configuración de seguridad, es posible que necesitarás autorizar la descarga de la aplicación.</a:t>
            </a: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18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180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30D387A-CD72-455F-B373-C7E8E6D63F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518" b="41969"/>
          <a:stretch/>
        </p:blipFill>
        <p:spPr>
          <a:xfrm>
            <a:off x="5787187" y="5503689"/>
            <a:ext cx="2783570" cy="3176318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929D80-12C2-4CAE-867B-FE68CFC32501}"/>
              </a:ext>
            </a:extLst>
          </p:cNvPr>
          <p:cNvSpPr/>
          <p:nvPr/>
        </p:nvSpPr>
        <p:spPr>
          <a:xfrm>
            <a:off x="7700041" y="5989897"/>
            <a:ext cx="668608" cy="662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8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 err="1">
                <a:latin typeface="Calibri"/>
                <a:cs typeface="Calibri"/>
              </a:rPr>
              <a:t>Empezando</a:t>
            </a:r>
            <a:r>
              <a:rPr lang="en-US" sz="8000" b="1">
                <a:latin typeface="Calibri"/>
                <a:cs typeface="Calibri"/>
              </a:rPr>
              <a:t> 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8" y="3330054"/>
            <a:ext cx="5298542" cy="611730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200" b="1" dirty="0">
                <a:solidFill>
                  <a:srgbClr val="5A3B2F"/>
                </a:solidFill>
                <a:latin typeface="Calibri"/>
                <a:cs typeface="Calibri"/>
              </a:rPr>
              <a:t>PASO 2:  </a:t>
            </a:r>
            <a:r>
              <a:rPr lang="en-US" sz="3200" b="1" dirty="0" err="1">
                <a:solidFill>
                  <a:srgbClr val="5A3B2F"/>
                </a:solidFill>
                <a:latin typeface="Calibri"/>
                <a:cs typeface="Calibri"/>
              </a:rPr>
              <a:t>Abra</a:t>
            </a:r>
            <a:r>
              <a:rPr lang="en-US" sz="3200" b="1" dirty="0">
                <a:solidFill>
                  <a:srgbClr val="5A3B2F"/>
                </a:solidFill>
                <a:latin typeface="Calibri"/>
                <a:cs typeface="Calibri"/>
              </a:rPr>
              <a:t> Survey 123 </a:t>
            </a:r>
            <a:endParaRPr lang="en-US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 fontAlgn="base">
              <a:buNone/>
            </a:pPr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endParaRPr lang="e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 dirty="0">
                <a:solidFill>
                  <a:srgbClr val="5A3B2F"/>
                </a:solidFill>
                <a:latin typeface="Calibri"/>
                <a:cs typeface="Calibri"/>
              </a:rPr>
              <a:t>Abra Survey123 y permita que acceda a su ubicación mientras usando la aplicación. Esto le permitirá grabar coordenadas GPS del manantial.
</a:t>
            </a:r>
            <a:r>
              <a:rPr lang="es" sz="2400" b="1" dirty="0">
                <a:solidFill>
                  <a:srgbClr val="5A3B2F"/>
                </a:solidFill>
                <a:latin typeface="Calibri"/>
                <a:cs typeface="Calibri"/>
              </a:rPr>
              <a:t>La encuesta es pública. No es necesario que cree una cuenta de ArcGIS o que inicie sesión.</a:t>
            </a:r>
            <a:r>
              <a:rPr lang="es" sz="2400" dirty="0">
                <a:solidFill>
                  <a:srgbClr val="5A3B2F"/>
                </a:solidFill>
                <a:latin typeface="Calibri"/>
                <a:cs typeface="Calibri"/>
              </a:rPr>
              <a:t>
 Puede salir de Survey123 ahora.</a:t>
            </a:r>
            <a:endParaRPr lang="es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 fontAlgn="base">
              <a:buNone/>
            </a:pPr>
            <a:endParaRPr lang="en-US" sz="165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50" dirty="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80F7EFD-9358-4328-BDF5-02266574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29" y="3916750"/>
            <a:ext cx="1049887" cy="104305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FE518E-6F56-4774-A041-16C38BCCD821}"/>
              </a:ext>
            </a:extLst>
          </p:cNvPr>
          <p:cNvSpPr txBox="1">
            <a:spLocks/>
          </p:cNvSpPr>
          <p:nvPr/>
        </p:nvSpPr>
        <p:spPr>
          <a:xfrm>
            <a:off x="288218" y="3919843"/>
            <a:ext cx="4091403" cy="113349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Una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vez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que 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aplicación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Survey123 se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haya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descargado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aparecerá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en 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pantalla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 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inicio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su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teléfono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</a:p>
          <a:p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  <a:p>
            <a:endParaRPr lang="en-US" sz="24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01FF71-86C5-4E8E-BAFD-4B1B1E289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0" b="8137"/>
          <a:stretch/>
        </p:blipFill>
        <p:spPr>
          <a:xfrm>
            <a:off x="5651667" y="3665956"/>
            <a:ext cx="3186619" cy="5108181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60BB74E-EC82-429A-B32B-57707CE0F9E4}"/>
              </a:ext>
            </a:extLst>
          </p:cNvPr>
          <p:cNvSpPr/>
          <p:nvPr/>
        </p:nvSpPr>
        <p:spPr>
          <a:xfrm>
            <a:off x="7694974" y="6270170"/>
            <a:ext cx="833206" cy="2887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78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422906"/>
            <a:ext cx="8501881" cy="1598310"/>
          </a:xfrm>
        </p:spPr>
        <p:txBody>
          <a:bodyPr>
            <a:normAutofit/>
          </a:bodyPr>
          <a:lstStyle/>
          <a:p>
            <a:r>
              <a:rPr lang="en-US" sz="7200" b="1" err="1">
                <a:latin typeface="Calibri"/>
                <a:cs typeface="Calibri"/>
              </a:rPr>
              <a:t>Empezando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8" y="3432131"/>
            <a:ext cx="5421555" cy="54050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 dirty="0">
                <a:solidFill>
                  <a:srgbClr val="5A3B2F"/>
                </a:solidFill>
                <a:latin typeface="Calibri"/>
                <a:cs typeface="Calibri"/>
              </a:rPr>
              <a:t>PASO 3:  </a:t>
            </a:r>
            <a:r>
              <a:rPr lang="en-US" sz="30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Acceda</a:t>
            </a:r>
            <a:r>
              <a:rPr lang="en-US" sz="30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a la </a:t>
            </a:r>
            <a:r>
              <a:rPr lang="en-US" sz="30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</a:t>
            </a:r>
            <a:r>
              <a:rPr lang="en-US" sz="30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Spring Seeker</a:t>
            </a:r>
          </a:p>
          <a:p>
            <a:pPr marL="33655" indent="0">
              <a:buNone/>
            </a:pPr>
            <a:br>
              <a:rPr lang="en-US" dirty="0"/>
            </a:b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Abra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el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enlace a la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Spring Seeker que se le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mandó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por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correo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electrónico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o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mensaje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texto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 dirty="0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3655" indent="0">
              <a:buNone/>
            </a:pP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Seleccione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opción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inferior, </a:t>
            </a:r>
            <a:r>
              <a:rPr lang="en-US" sz="24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Abrir</a:t>
            </a:r>
            <a:r>
              <a:rPr lang="en-US" sz="24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24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4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aplicación</a:t>
            </a:r>
            <a:r>
              <a:rPr lang="en-US" sz="24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Survey123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 dirty="0">
              <a:solidFill>
                <a:srgbClr val="5A3B2F"/>
              </a:solidFill>
              <a:latin typeface="Calibri"/>
              <a:ea typeface="+mn-lt"/>
              <a:cs typeface="+mn-lt"/>
            </a:endParaRPr>
          </a:p>
          <a:p>
            <a:pPr marL="33655" indent="0" fontAlgn="base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400" dirty="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8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214510-9B41-4EB0-8F5C-B073A57E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7"/>
          <a:stretch/>
        </p:blipFill>
        <p:spPr>
          <a:xfrm>
            <a:off x="5709773" y="4229036"/>
            <a:ext cx="3191654" cy="3811246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13F41AA-93E6-4143-AE20-2AB1E044144E}"/>
              </a:ext>
            </a:extLst>
          </p:cNvPr>
          <p:cNvSpPr/>
          <p:nvPr/>
        </p:nvSpPr>
        <p:spPr>
          <a:xfrm>
            <a:off x="5990998" y="6457424"/>
            <a:ext cx="2513809" cy="5665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6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7200" b="1" err="1">
                <a:latin typeface="Calibri"/>
                <a:cs typeface="Calibri"/>
              </a:rPr>
              <a:t>Empezando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59903" y="4859674"/>
            <a:ext cx="3803597" cy="277504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Será llevado al formulario Spring </a:t>
            </a:r>
            <a:r>
              <a:rPr lang="es" sz="2400" err="1">
                <a:solidFill>
                  <a:srgbClr val="5A3B2F"/>
                </a:solidFill>
                <a:latin typeface="Calibri"/>
                <a:cs typeface="Calibri"/>
              </a:rPr>
              <a:t>Seeker</a:t>
            </a: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 en la aplicación Survey123. Confirme que la encuesta Spring </a:t>
            </a:r>
            <a:r>
              <a:rPr lang="es" sz="2400" err="1">
                <a:solidFill>
                  <a:srgbClr val="5A3B2F"/>
                </a:solidFill>
                <a:latin typeface="Calibri"/>
                <a:cs typeface="Calibri"/>
              </a:rPr>
              <a:t>Seeker</a:t>
            </a: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 se encuentra en Mis Encuestas.</a:t>
            </a:r>
            <a:endParaRPr lang="es" sz="2400">
              <a:solidFill>
                <a:srgbClr val="5A3B2F"/>
              </a:solidFill>
              <a:latin typeface="Calibri"/>
            </a:endParaRPr>
          </a:p>
          <a:p>
            <a:pPr marL="33655" indent="0">
              <a:buNone/>
            </a:pPr>
            <a:endParaRPr lang="en-US" sz="2600">
              <a:solidFill>
                <a:srgbClr val="FFFFFF"/>
              </a:solidFill>
              <a:latin typeface="Corbel" panose="020B0503020204020204"/>
              <a:cs typeface="Calibri"/>
            </a:endParaRPr>
          </a:p>
          <a:p>
            <a:pPr marL="33655" indent="0">
              <a:buNone/>
            </a:pPr>
            <a:endParaRPr lang="en-US" sz="2600">
              <a:solidFill>
                <a:srgbClr val="FFFFFF"/>
              </a:solidFill>
              <a:latin typeface="Corbel" panose="020B0503020204020204"/>
              <a:cs typeface="Calibri"/>
            </a:endParaRPr>
          </a:p>
          <a:p>
            <a:pPr marL="33655" indent="0">
              <a:buNone/>
            </a:pPr>
            <a:endParaRPr lang="en-US" sz="2600">
              <a:solidFill>
                <a:srgbClr val="FFFFFF"/>
              </a:solidFill>
              <a:latin typeface="Corbel" panose="020B0503020204020204"/>
              <a:cs typeface="Calibri"/>
            </a:endParaRPr>
          </a:p>
          <a:p>
            <a:pPr marL="33655" indent="0">
              <a:buNone/>
            </a:pPr>
            <a:endParaRPr lang="en-US" sz="2600">
              <a:solidFill>
                <a:srgbClr val="FFFFFF"/>
              </a:solidFill>
              <a:latin typeface="Corbel" panose="020B0503020204020204"/>
              <a:cs typeface="Calibri"/>
            </a:endParaRPr>
          </a:p>
          <a:p>
            <a:pPr marL="33655" indent="0">
              <a:buNone/>
            </a:pPr>
            <a:endParaRPr lang="en-US" sz="2600">
              <a:solidFill>
                <a:srgbClr val="FFFFFF"/>
              </a:solidFill>
              <a:latin typeface="Corbel" panose="020B0503020204020204"/>
              <a:cs typeface="Calibri"/>
            </a:endParaRPr>
          </a:p>
          <a:p>
            <a:pPr marL="33655" indent="0">
              <a:buNone/>
            </a:pPr>
            <a:endParaRPr lang="en-US" sz="260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 fontAlgn="base">
              <a:buNone/>
            </a:pPr>
            <a:endParaRPr lang="en-US" sz="26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5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05F3FB-2644-4929-8EA6-3949C39337CC}"/>
              </a:ext>
            </a:extLst>
          </p:cNvPr>
          <p:cNvSpPr txBox="1">
            <a:spLocks/>
          </p:cNvSpPr>
          <p:nvPr/>
        </p:nvSpPr>
        <p:spPr>
          <a:xfrm>
            <a:off x="259903" y="3421707"/>
            <a:ext cx="4125204" cy="14795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PASO 4:  </a:t>
            </a:r>
            <a:r>
              <a:rPr lang="en-US" sz="3000" b="1" err="1">
                <a:solidFill>
                  <a:srgbClr val="5A3B2F"/>
                </a:solidFill>
                <a:latin typeface="Calibri"/>
                <a:cs typeface="Calibri"/>
              </a:rPr>
              <a:t>Verifique</a:t>
            </a: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 la </a:t>
            </a:r>
            <a:r>
              <a:rPr lang="en-US" sz="3000" b="1" err="1">
                <a:solidFill>
                  <a:srgbClr val="5A3B2F"/>
                </a:solidFill>
                <a:latin typeface="Calibri"/>
                <a:cs typeface="Calibri"/>
              </a:rPr>
              <a:t>Encuesta</a:t>
            </a: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 Spring Seeker en Survey123</a:t>
            </a:r>
            <a:endParaRPr lang="en-US" sz="3000">
              <a:latin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FA73C1-4515-4183-ACCA-B8F297C99A2C}"/>
              </a:ext>
            </a:extLst>
          </p:cNvPr>
          <p:cNvSpPr txBox="1">
            <a:spLocks/>
          </p:cNvSpPr>
          <p:nvPr/>
        </p:nvSpPr>
        <p:spPr>
          <a:xfrm>
            <a:off x="259902" y="7586472"/>
            <a:ext cx="8599902" cy="170892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Asegúrese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realizar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este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paso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antes de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ir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 al campo,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mientras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aún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tenga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señal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Internet o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teléfono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celular</a:t>
            </a:r>
            <a:r>
              <a:rPr lang="en-US" sz="2400" b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También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querrá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buscar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actualizaciones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en el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formulario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antes de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cada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viaje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futuro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</a:p>
          <a:p>
            <a:pPr marL="33655" indent="0" fontAlgn="base">
              <a:buNone/>
            </a:pPr>
            <a:endParaRPr lang="en-US" sz="26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5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56EFEEB-C990-4C96-BF2F-4738198AA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7" b="27921"/>
          <a:stretch/>
        </p:blipFill>
        <p:spPr>
          <a:xfrm>
            <a:off x="4171045" y="3924511"/>
            <a:ext cx="2116249" cy="3002507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71DA36F-00EF-4300-9D10-0F8FFA21C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6" b="35294"/>
          <a:stretch/>
        </p:blipFill>
        <p:spPr>
          <a:xfrm>
            <a:off x="6524990" y="3924509"/>
            <a:ext cx="2376275" cy="3002507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</p:spTree>
    <p:extLst>
      <p:ext uri="{BB962C8B-B14F-4D97-AF65-F5344CB8AC3E}">
        <p14:creationId xmlns:p14="http://schemas.microsoft.com/office/powerpoint/2010/main" val="255687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59903" y="4142097"/>
            <a:ext cx="4934445" cy="368538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>
              <a:buNone/>
            </a:pP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Cuando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 se 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encuentre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un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manantial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es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el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tiempo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de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prepararse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para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recolectar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los 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datos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 En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su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teléfono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puede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abrir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aplicación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Survey123 y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Mis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encuestas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verá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Spring Seeker. </a:t>
            </a:r>
            <a:endParaRPr lang="en-US" dirty="0" err="1">
              <a:solidFill>
                <a:srgbClr val="5A3B2F"/>
              </a:solidFill>
              <a:latin typeface="Calibri"/>
              <a:ea typeface="+mn-lt"/>
              <a:cs typeface="Calibri"/>
            </a:endParaRPr>
          </a:p>
          <a:p>
            <a:pPr marL="33655" indent="0">
              <a:buNone/>
            </a:pPr>
            <a:r>
              <a:rPr lang="en-US" sz="24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Seleccione</a:t>
            </a:r>
            <a:r>
              <a:rPr lang="en-US" sz="24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la </a:t>
            </a:r>
            <a:r>
              <a:rPr lang="en-US" sz="24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</a:t>
            </a:r>
            <a:r>
              <a:rPr lang="en-US" sz="24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Sky Island Spring Seeker (SISS)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y </a:t>
            </a:r>
            <a:r>
              <a:rPr lang="en-US" sz="2400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seleccione</a:t>
            </a:r>
            <a:r>
              <a:rPr lang="en-US" sz="2400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Adquirir</a:t>
            </a:r>
            <a:endParaRPr lang="en-US" b="1" dirty="0" err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 fontAlgn="base">
              <a:buNone/>
            </a:pPr>
            <a:endParaRPr lang="en-US" sz="26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260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3655" indent="0" fontAlgn="base">
              <a:buNone/>
            </a:pPr>
            <a:endParaRPr lang="en-US" sz="1650">
              <a:solidFill>
                <a:srgbClr val="5A3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5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05F3FB-2644-4929-8EA6-3949C39337CC}"/>
              </a:ext>
            </a:extLst>
          </p:cNvPr>
          <p:cNvSpPr txBox="1">
            <a:spLocks/>
          </p:cNvSpPr>
          <p:nvPr/>
        </p:nvSpPr>
        <p:spPr>
          <a:xfrm>
            <a:off x="259903" y="3434441"/>
            <a:ext cx="7871174" cy="51006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>
                <a:solidFill>
                  <a:srgbClr val="5A3B2F"/>
                </a:solidFill>
                <a:latin typeface="Calibri"/>
                <a:cs typeface="Calibri"/>
              </a:rPr>
              <a:t>PASO 5:  Abra Spring Seeker </a:t>
            </a:r>
            <a:endParaRPr lang="en-US" sz="3000">
              <a:latin typeface="Calibri"/>
              <a:cs typeface="Calibri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43C767-D6D5-4807-A28E-CE730B5BA820}"/>
              </a:ext>
            </a:extLst>
          </p:cNvPr>
          <p:cNvSpPr txBox="1">
            <a:spLocks/>
          </p:cNvSpPr>
          <p:nvPr/>
        </p:nvSpPr>
        <p:spPr>
          <a:xfrm>
            <a:off x="260051" y="7744233"/>
            <a:ext cx="8749206" cy="129222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encuesta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se divide en dos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partes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primera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es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información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general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sobre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el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manantial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, y la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segunda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es para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obtener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información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adicional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si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puede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dedicar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10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minutos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más</a:t>
            </a:r>
            <a:r>
              <a:rPr lang="en-US" sz="240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.</a:t>
            </a:r>
            <a:endParaRPr lang="en-US" sz="240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FB4B6E1-689D-4DBF-AE29-EEA5270F1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0" b="6882"/>
          <a:stretch/>
        </p:blipFill>
        <p:spPr>
          <a:xfrm>
            <a:off x="5803218" y="1704702"/>
            <a:ext cx="2993423" cy="5487935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228546B-6282-40C3-AF82-81A03E374062}"/>
              </a:ext>
            </a:extLst>
          </p:cNvPr>
          <p:cNvSpPr/>
          <p:nvPr/>
        </p:nvSpPr>
        <p:spPr>
          <a:xfrm>
            <a:off x="5726358" y="6456784"/>
            <a:ext cx="1864679" cy="751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74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72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8217" y="3445799"/>
            <a:ext cx="8712481" cy="53913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200" b="1" dirty="0">
                <a:solidFill>
                  <a:srgbClr val="5A3B2F"/>
                </a:solidFill>
                <a:latin typeface="Calibri"/>
                <a:cs typeface="Calibri"/>
              </a:rPr>
              <a:t>PASO 6:  </a:t>
            </a:r>
            <a:r>
              <a:rPr lang="en-US" sz="32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Información</a:t>
            </a:r>
            <a:r>
              <a:rPr lang="en-US" sz="3200" b="1" dirty="0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 General del </a:t>
            </a:r>
            <a:r>
              <a:rPr lang="en-US" sz="3200" b="1" dirty="0" err="1">
                <a:solidFill>
                  <a:srgbClr val="5A3B2F"/>
                </a:solidFill>
                <a:latin typeface="Calibri"/>
                <a:ea typeface="+mn-lt"/>
                <a:cs typeface="+mn-lt"/>
              </a:rPr>
              <a:t>Manantial</a:t>
            </a:r>
            <a:endParaRPr lang="en-US" sz="3200" b="1" dirty="0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 dirty="0">
                <a:solidFill>
                  <a:srgbClr val="5A3B2F"/>
                </a:solidFill>
                <a:latin typeface="Calibri"/>
                <a:cs typeface="Calibri"/>
              </a:rPr>
              <a:t>La información general de manantiales incluye preguntas relacionadas con:</a:t>
            </a:r>
          </a:p>
          <a:p>
            <a:pPr marL="33655" indent="0">
              <a:buNone/>
            </a:pPr>
            <a:endParaRPr lang="e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 fontAlgn="base"/>
            <a:r>
              <a:rPr lang="es" sz="2400" dirty="0">
                <a:solidFill>
                  <a:srgbClr val="5A3B2F"/>
                </a:solidFill>
                <a:latin typeface="Calibri"/>
                <a:cs typeface="Calibri"/>
              </a:rPr>
              <a:t>Información básica</a:t>
            </a:r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 fontAlgn="base"/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Fotos</a:t>
            </a:r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 fontAlgn="base"/>
            <a:r>
              <a:rPr lang="es" sz="2400" dirty="0">
                <a:solidFill>
                  <a:srgbClr val="5A3B2F"/>
                </a:solidFill>
                <a:latin typeface="Calibri"/>
                <a:cs typeface="Calibri"/>
              </a:rPr>
              <a:t>Información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 del </a:t>
            </a:r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Ojo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de Agua</a:t>
            </a:r>
          </a:p>
          <a:p>
            <a:pPr lvl="1" fontAlgn="base"/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Información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de </a:t>
            </a:r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Pozas</a:t>
            </a:r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 fontAlgn="base"/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Estructuras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</a:t>
            </a:r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hecha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por Humanos</a:t>
            </a:r>
          </a:p>
          <a:p>
            <a:pPr lvl="1" fontAlgn="base"/>
            <a:r>
              <a:rPr lang="en-US" sz="2400" dirty="0" err="1">
                <a:solidFill>
                  <a:srgbClr val="5A3B2F"/>
                </a:solidFill>
                <a:latin typeface="Calibri"/>
                <a:cs typeface="Calibri"/>
              </a:rPr>
              <a:t>Impactos</a:t>
            </a:r>
            <a:r>
              <a:rPr lang="en-US" sz="2400" dirty="0">
                <a:solidFill>
                  <a:srgbClr val="5A3B2F"/>
                </a:solidFill>
                <a:latin typeface="Calibri"/>
                <a:cs typeface="Calibri"/>
              </a:rPr>
              <a:t> Humanos</a:t>
            </a:r>
          </a:p>
          <a:p>
            <a:pPr lvl="1" fontAlgn="base"/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endParaRPr lang="es-MX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96F98C-2FD7-4F7A-82B6-F1AD2C965DD2}"/>
              </a:ext>
            </a:extLst>
          </p:cNvPr>
          <p:cNvSpPr txBox="1">
            <a:spLocks/>
          </p:cNvSpPr>
          <p:nvPr/>
        </p:nvSpPr>
        <p:spPr>
          <a:xfrm>
            <a:off x="4574468" y="4089972"/>
            <a:ext cx="3783294" cy="407570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endParaRPr lang="en-US" sz="2400" b="1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 fontAlgn="base"/>
            <a:endParaRPr lang="en-US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/>
            <a:endParaRPr lang="es-MX" sz="2400" dirty="0">
              <a:solidFill>
                <a:srgbClr val="5A3B2F"/>
              </a:solidFill>
              <a:latin typeface="Calibri"/>
              <a:cs typeface="Calibri"/>
            </a:endParaRPr>
          </a:p>
          <a:p>
            <a:pPr lvl="1" fontAlgn="base"/>
            <a:r>
              <a:rPr lang="es-MX" sz="2400" dirty="0">
                <a:solidFill>
                  <a:srgbClr val="5A3B2F"/>
                </a:solidFill>
                <a:latin typeface="Calibri"/>
                <a:cs typeface="Calibri"/>
              </a:rPr>
              <a:t>Minería </a:t>
            </a:r>
          </a:p>
          <a:p>
            <a:pPr lvl="1" fontAlgn="base"/>
            <a:r>
              <a:rPr lang="es-MX" sz="2400" dirty="0">
                <a:solidFill>
                  <a:srgbClr val="5A3B2F"/>
                </a:solidFill>
                <a:latin typeface="Calibri"/>
                <a:cs typeface="Calibri"/>
              </a:rPr>
              <a:t>Ganadería </a:t>
            </a:r>
          </a:p>
          <a:p>
            <a:pPr lvl="1" fontAlgn="base"/>
            <a:r>
              <a:rPr lang="es-MX" sz="2400" dirty="0">
                <a:solidFill>
                  <a:srgbClr val="5A3B2F"/>
                </a:solidFill>
                <a:latin typeface="Calibri"/>
                <a:cs typeface="Calibri"/>
              </a:rPr>
              <a:t>Personas</a:t>
            </a:r>
          </a:p>
          <a:p>
            <a:pPr lvl="1" fontAlgn="base"/>
            <a:r>
              <a:rPr lang="es-MX" sz="2400" dirty="0">
                <a:solidFill>
                  <a:srgbClr val="5A3B2F"/>
                </a:solidFill>
                <a:latin typeface="Calibri"/>
                <a:cs typeface="Calibri"/>
              </a:rPr>
              <a:t>Especies invasivas</a:t>
            </a:r>
          </a:p>
          <a:p>
            <a:pPr lvl="1" fontAlgn="base"/>
            <a:r>
              <a:rPr lang="es-MX" sz="2400" dirty="0">
                <a:solidFill>
                  <a:srgbClr val="5A3B2F"/>
                </a:solidFill>
                <a:latin typeface="Calibri"/>
                <a:cs typeface="Calibri"/>
              </a:rPr>
              <a:t>Salud del suelo</a:t>
            </a:r>
          </a:p>
          <a:p>
            <a:pPr lvl="1" fontAlgn="base"/>
            <a:r>
              <a:rPr lang="es-MX" sz="2400" dirty="0">
                <a:solidFill>
                  <a:srgbClr val="5A3B2F"/>
                </a:solidFill>
                <a:latin typeface="Calibri"/>
                <a:cs typeface="Calibri"/>
              </a:rPr>
              <a:t>Incendios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009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15B9-CBEC-48D8-9110-04CB3AF820AA}"/>
              </a:ext>
            </a:extLst>
          </p:cNvPr>
          <p:cNvSpPr/>
          <p:nvPr/>
        </p:nvSpPr>
        <p:spPr>
          <a:xfrm>
            <a:off x="0" y="1"/>
            <a:ext cx="9144000" cy="3002506"/>
          </a:xfrm>
          <a:prstGeom prst="rect">
            <a:avLst/>
          </a:prstGeom>
          <a:solidFill>
            <a:srgbClr val="9ABE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7878F-FCD8-4A99-853B-7F0279F9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97" y="1626672"/>
            <a:ext cx="7406640" cy="999748"/>
          </a:xfrm>
        </p:spPr>
        <p:txBody>
          <a:bodyPr>
            <a:normAutofit fontScale="90000"/>
          </a:bodyPr>
          <a:lstStyle/>
          <a:p>
            <a:r>
              <a:rPr lang="en-US" sz="8000" b="1">
                <a:latin typeface="Calibri"/>
                <a:cs typeface="Calibri"/>
              </a:rPr>
              <a:t>En El Campo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451EA-19E3-498A-9677-2CA0786025A3}"/>
              </a:ext>
            </a:extLst>
          </p:cNvPr>
          <p:cNvSpPr txBox="1">
            <a:spLocks/>
          </p:cNvSpPr>
          <p:nvPr/>
        </p:nvSpPr>
        <p:spPr>
          <a:xfrm>
            <a:off x="4652539" y="3418832"/>
            <a:ext cx="4439420" cy="3605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" indent="0">
              <a:buNone/>
            </a:pPr>
            <a:endParaRPr lang="en-US" sz="165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B6CB-9996-4A1A-9F4B-F2EB9B5E69C8}"/>
              </a:ext>
            </a:extLst>
          </p:cNvPr>
          <p:cNvSpPr txBox="1">
            <a:spLocks/>
          </p:cNvSpPr>
          <p:nvPr/>
        </p:nvSpPr>
        <p:spPr>
          <a:xfrm>
            <a:off x="281850" y="3418929"/>
            <a:ext cx="9232213" cy="106276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r>
              <a:rPr lang="en-US" sz="3000" b="1" dirty="0">
                <a:solidFill>
                  <a:srgbClr val="5A3B2F"/>
                </a:solidFill>
                <a:latin typeface="Calibri"/>
                <a:cs typeface="Calibri"/>
              </a:rPr>
              <a:t>PASO 6.1: </a:t>
            </a:r>
            <a:r>
              <a:rPr lang="en-US" sz="3000" b="1" dirty="0" err="1">
                <a:solidFill>
                  <a:srgbClr val="5A3B2F"/>
                </a:solidFill>
                <a:latin typeface="Calibri"/>
                <a:cs typeface="Calibri"/>
              </a:rPr>
              <a:t>Información</a:t>
            </a:r>
            <a:r>
              <a:rPr lang="en-US" sz="3000" b="1" dirty="0">
                <a:solidFill>
                  <a:srgbClr val="5A3B2F"/>
                </a:solidFill>
                <a:latin typeface="Calibri"/>
                <a:cs typeface="Calibri"/>
              </a:rPr>
              <a:t> de </a:t>
            </a:r>
            <a:r>
              <a:rPr lang="en-US" sz="3000" b="1" dirty="0" err="1">
                <a:solidFill>
                  <a:srgbClr val="5A3B2F"/>
                </a:solidFill>
                <a:latin typeface="Calibri"/>
                <a:cs typeface="Calibri"/>
              </a:rPr>
              <a:t>Identificación</a:t>
            </a:r>
            <a:r>
              <a:rPr lang="en-US" sz="3000" b="1" dirty="0">
                <a:solidFill>
                  <a:srgbClr val="5A3B2F"/>
                </a:solidFill>
                <a:latin typeface="Calibri"/>
                <a:cs typeface="Calibri"/>
              </a:rPr>
              <a:t> del Manantial</a:t>
            </a:r>
            <a:endParaRPr lang="en-US" sz="3000" dirty="0">
              <a:solidFill>
                <a:srgbClr val="5A3B2F"/>
              </a:solidFill>
              <a:latin typeface="Calibri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87C89D-6F4D-4C0A-AE28-2D1F7AC689B4}"/>
              </a:ext>
            </a:extLst>
          </p:cNvPr>
          <p:cNvSpPr txBox="1">
            <a:spLocks/>
          </p:cNvSpPr>
          <p:nvPr/>
        </p:nvSpPr>
        <p:spPr>
          <a:xfrm>
            <a:off x="351894" y="3953813"/>
            <a:ext cx="5500748" cy="4520415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55" indent="0" fontAlgn="base">
              <a:buNone/>
            </a:pPr>
            <a:endParaRPr lang="en-US" sz="3600" b="1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Se le pedirá información básica, como su nombre, fecha y ubicación del sitio, que se completará automáticamente.</a:t>
            </a:r>
            <a:endParaRPr lang="es">
              <a:solidFill>
                <a:srgbClr val="5A3B2F"/>
              </a:solidFill>
              <a:latin typeface="Calibri"/>
              <a:cs typeface="Calibri"/>
            </a:endParaRPr>
          </a:p>
          <a:p>
            <a:pPr marL="33655" indent="0">
              <a:buNone/>
            </a:pPr>
            <a:r>
              <a:rPr lang="es" sz="2400">
                <a:solidFill>
                  <a:srgbClr val="5A3B2F"/>
                </a:solidFill>
                <a:latin typeface="Calibri"/>
                <a:cs typeface="Calibri"/>
              </a:rPr>
              <a:t>
Si está familiarizado con el área y la ubicación no parece precisa, puede ajustar la ubicación según su conocimiento. Esto solo funcionará si está recibiendo señal de teléfono celular.</a:t>
            </a:r>
            <a:endParaRPr lang="es">
              <a:solidFill>
                <a:srgbClr val="5A3B2F"/>
              </a:solidFill>
              <a:latin typeface="Calibri"/>
              <a:cs typeface="Calibri"/>
            </a:endParaRPr>
          </a:p>
          <a:p>
            <a:endParaRPr lang="en-US" sz="1650">
              <a:solidFill>
                <a:srgbClr val="5A3B2F"/>
              </a:solidFill>
              <a:latin typeface="Calibri"/>
              <a:cs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F9FF4E6-DF07-4EB6-8191-C69ADC17F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2" b="6961"/>
          <a:stretch/>
        </p:blipFill>
        <p:spPr>
          <a:xfrm>
            <a:off x="6363478" y="4386130"/>
            <a:ext cx="2428628" cy="4491294"/>
          </a:xfrm>
          <a:prstGeom prst="rect">
            <a:avLst/>
          </a:prstGeom>
          <a:ln w="38100">
            <a:solidFill>
              <a:srgbClr val="54370C"/>
            </a:solidFill>
          </a:ln>
        </p:spPr>
      </p:pic>
    </p:spTree>
    <p:extLst>
      <p:ext uri="{BB962C8B-B14F-4D97-AF65-F5344CB8AC3E}">
        <p14:creationId xmlns:p14="http://schemas.microsoft.com/office/powerpoint/2010/main" val="327092280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SIA_colors">
      <a:dk1>
        <a:srgbClr val="9ABE7E"/>
      </a:dk1>
      <a:lt1>
        <a:srgbClr val="DCEAC4"/>
      </a:lt1>
      <a:dk2>
        <a:srgbClr val="719666"/>
      </a:dk2>
      <a:lt2>
        <a:srgbClr val="5A3B2F"/>
      </a:lt2>
      <a:accent1>
        <a:srgbClr val="FFFFFF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ediaLengthInSeconds xmlns="bd5f1c95-f55a-43a4-8a95-9994891b70b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97965940BBB40B82508A1D64ED847" ma:contentTypeVersion="367" ma:contentTypeDescription="Create a new document." ma:contentTypeScope="" ma:versionID="606e6d0fd487242473c55d2e7afa0ea8">
  <xsd:schema xmlns:xsd="http://www.w3.org/2001/XMLSchema" xmlns:xs="http://www.w3.org/2001/XMLSchema" xmlns:p="http://schemas.microsoft.com/office/2006/metadata/properties" xmlns:ns1="http://schemas.microsoft.com/sharepoint/v3" xmlns:ns2="bd5f1c95-f55a-43a4-8a95-9994891b70be" xmlns:ns3="7420164a-e774-4dd2-8edb-cd75cb245277" targetNamespace="http://schemas.microsoft.com/office/2006/metadata/properties" ma:root="true" ma:fieldsID="be71d6236d29b8db7d53908563c99d47" ns1:_="" ns2:_="" ns3:_="">
    <xsd:import namespace="http://schemas.microsoft.com/sharepoint/v3"/>
    <xsd:import namespace="bd5f1c95-f55a-43a4-8a95-9994891b70be"/>
    <xsd:import namespace="7420164a-e774-4dd2-8edb-cd75cb245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f1c95-f55a-43a4-8a95-9994891b70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0164a-e774-4dd2-8edb-cd75cb245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8C386D0D-FAE4-452A-80FE-46908DB211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852A2D-A946-4138-AAAD-707C61C6E5F3}">
  <ds:schemaRefs>
    <ds:schemaRef ds:uri="7420164a-e774-4dd2-8edb-cd75cb245277"/>
    <ds:schemaRef ds:uri="bd5f1c95-f55a-43a4-8a95-9994891b70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1A9713A-C623-43A4-AFBC-2731928A04D6}"/>
</file>

<file path=customXml/itemProps4.xml><?xml version="1.0" encoding="utf-8"?>
<ds:datastoreItem xmlns:ds="http://schemas.openxmlformats.org/officeDocument/2006/customXml" ds:itemID="{1BAC007A-3E66-424F-8B1C-7012A0A8A41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1111</Words>
  <Application>Microsoft Office PowerPoint</Application>
  <PresentationFormat>Personalizado</PresentationFormat>
  <Paragraphs>147</Paragraphs>
  <Slides>20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Calibri</vt:lpstr>
      <vt:lpstr>Consolas</vt:lpstr>
      <vt:lpstr>Corbel</vt:lpstr>
      <vt:lpstr>Basis</vt:lpstr>
      <vt:lpstr>Manual de Usuario  </vt:lpstr>
      <vt:lpstr>Bienvenidos  </vt:lpstr>
      <vt:lpstr>Empezando </vt:lpstr>
      <vt:lpstr>Empezando  </vt:lpstr>
      <vt:lpstr>Empezando </vt:lpstr>
      <vt:lpstr>Empezando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En El Campo </vt:lpstr>
      <vt:lpstr>Completar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SEEKER   USER INSTRUCTIONS</dc:title>
  <dc:creator>Zoe Fullem</dc:creator>
  <cp:lastModifiedBy>Angel Garcia</cp:lastModifiedBy>
  <cp:revision>43</cp:revision>
  <dcterms:created xsi:type="dcterms:W3CDTF">2020-06-02T22:29:37Z</dcterms:created>
  <dcterms:modified xsi:type="dcterms:W3CDTF">2021-09-27T22:59:37Z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0x0101009B897965940BBB40B82508A1D64ED847</vt:lpwstr>
  </property>
  <property fmtid="{D5CDD505-2E9C-101B-9397-08002B2CF9AE}" pid="3" name="Order">
    <vt:lpwstr>11000.0000000000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